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95" r:id="rId2"/>
    <p:sldId id="554" r:id="rId3"/>
    <p:sldId id="562" r:id="rId4"/>
    <p:sldId id="555" r:id="rId5"/>
    <p:sldId id="540" r:id="rId6"/>
    <p:sldId id="541" r:id="rId7"/>
    <p:sldId id="556" r:id="rId8"/>
    <p:sldId id="557" r:id="rId9"/>
    <p:sldId id="558" r:id="rId10"/>
    <p:sldId id="559" r:id="rId11"/>
    <p:sldId id="560" r:id="rId12"/>
    <p:sldId id="561" r:id="rId13"/>
    <p:sldId id="549" r:id="rId14"/>
    <p:sldId id="553" r:id="rId15"/>
    <p:sldId id="563" r:id="rId16"/>
    <p:sldId id="564" r:id="rId17"/>
    <p:sldId id="565" r:id="rId18"/>
    <p:sldId id="437" r:id="rId19"/>
    <p:sldId id="397" r:id="rId20"/>
  </p:sldIdLst>
  <p:sldSz cx="12192000" cy="6858000"/>
  <p:notesSz cx="6858000" cy="9144000"/>
  <p:embeddedFontLst>
    <p:embeddedFont>
      <p:font typeface="Arial Rounded MT Bold" panose="020F0704030504030204" pitchFamily="34" charset="77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ucida Sans Unicode" panose="020B0602030504020204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4">
          <p15:clr>
            <a:srgbClr val="A4A3A4"/>
          </p15:clr>
        </p15:guide>
        <p15:guide id="2" pos="3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0" y="184"/>
      </p:cViewPr>
      <p:guideLst>
        <p:guide orient="horz" pos="2224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9C6FF-1014-4890-BCB6-EFEEE267E07F}" type="datetimeFigureOut">
              <a:rPr lang="en-ID" smtClean="0"/>
              <a:t>27/06/23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96CDD-5D23-4570-8883-B3D9D01A38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412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238" y="3224628"/>
            <a:ext cx="8172628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3238" y="5704303"/>
            <a:ext cx="8172628" cy="8332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66" y="152675"/>
            <a:ext cx="11378320" cy="7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16F1E-5551-FC42-B329-FB54D9A39CED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1EDFF-1E1A-B34A-B683-D9569DECF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16F1E-5551-FC42-B329-FB54D9A39CED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1EDFF-1E1A-B34A-B683-D9569DECF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695515" y="740161"/>
            <a:ext cx="11498604" cy="29671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76" tIns="44688" rIns="89376" bIns="446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65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2"/>
            </p:custDataLst>
          </p:nvPr>
        </p:nvSpPr>
        <p:spPr>
          <a:xfrm>
            <a:off x="3" y="260648"/>
            <a:ext cx="547381" cy="509181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77A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76" tIns="44688" rIns="89376" bIns="446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65" dirty="0">
              <a:solidFill>
                <a:srgbClr val="7EC234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16F1E-5551-FC42-B329-FB54D9A39CED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1EDFF-1E1A-B34A-B683-D9569DECF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16F1E-5551-FC42-B329-FB54D9A39CED}" type="datetimeFigureOut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1EDFF-1E1A-B34A-B683-D9569DECF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16F1E-5551-FC42-B329-FB54D9A39CED}" type="datetimeFigureOut">
              <a:rPr lang="en-US" smtClean="0"/>
              <a:t>6/27/23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1EDFF-1E1A-B34A-B683-D9569DECF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16F1E-5551-FC42-B329-FB54D9A39CED}" type="datetimeFigureOut">
              <a:rPr lang="en-US" smtClean="0"/>
              <a:t>6/27/23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1EDFF-1E1A-B34A-B683-D9569DECF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16F1E-5551-FC42-B329-FB54D9A39CED}" type="datetimeFigureOut">
              <a:rPr lang="en-US" smtClean="0"/>
              <a:t>6/27/23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1EDFF-1E1A-B34A-B683-D9569DECF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16F1E-5551-FC42-B329-FB54D9A39CED}" type="datetimeFigureOut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1EDFF-1E1A-B34A-B683-D9569DECF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16F1E-5551-FC42-B329-FB54D9A39CED}" type="datetimeFigureOut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1EDFF-1E1A-B34A-B683-D9569DECF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99858"/>
            <a:ext cx="10515600" cy="69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68546"/>
            <a:ext cx="10515600" cy="4053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166" y="154852"/>
            <a:ext cx="11378300" cy="7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11.jpe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7DASAWARSAUSUMembangunNegeri" TargetMode="External"/><Relationship Id="rId2" Type="http://schemas.openxmlformats.org/officeDocument/2006/relationships/hyperlink" Target="https://drive.google.com/file/d/1jUQj6G8epFV00rVf9DdC8OPiHoLz9POv/view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t.ly/KatalogProdukInovasiBinaanBPRIsudahpaten" TargetMode="External"/><Relationship Id="rId4" Type="http://schemas.openxmlformats.org/officeDocument/2006/relationships/hyperlink" Target="https://bit.ly/KATALOGPRODUKINOVASIBinaanBPR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3684270" y="3249930"/>
            <a:ext cx="7914640" cy="1831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latin typeface=".AppleSystemUIFont Regular" charset="0"/>
                <a:cs typeface=".AppleSystemUIFont Regular" charset="0"/>
              </a:rPr>
              <a:t>PRODUK INOVASI BPRI USU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07CF7D46-81D5-4EEF-FB0E-4508E2704899}"/>
              </a:ext>
            </a:extLst>
          </p:cNvPr>
          <p:cNvSpPr/>
          <p:nvPr/>
        </p:nvSpPr>
        <p:spPr>
          <a:xfrm>
            <a:off x="5562599" y="292100"/>
            <a:ext cx="2146301" cy="533400"/>
          </a:xfrm>
          <a:custGeom>
            <a:avLst/>
            <a:gdLst/>
            <a:ahLst/>
            <a:cxnLst/>
            <a:rect l="l" t="t" r="r" b="b"/>
            <a:pathLst>
              <a:path w="4980255" h="1390321">
                <a:moveTo>
                  <a:pt x="0" y="0"/>
                </a:moveTo>
                <a:lnTo>
                  <a:pt x="4980255" y="0"/>
                </a:lnTo>
                <a:lnTo>
                  <a:pt x="4980255" y="1390322"/>
                </a:lnTo>
                <a:lnTo>
                  <a:pt x="0" y="1390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A9C5FA-F52E-8CFF-B0BD-B088A073E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816" y="937176"/>
            <a:ext cx="9648367" cy="57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3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081DE8-BC10-5661-8691-215BC6163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816" y="937176"/>
            <a:ext cx="9648367" cy="57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08AA90-1E62-3F7C-A7C1-C60AD88F6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816" y="937176"/>
            <a:ext cx="9648367" cy="57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5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5867B1E7-BAAE-C983-2519-F7F417014ED5}"/>
              </a:ext>
            </a:extLst>
          </p:cNvPr>
          <p:cNvSpPr/>
          <p:nvPr/>
        </p:nvSpPr>
        <p:spPr>
          <a:xfrm>
            <a:off x="0" y="5959691"/>
            <a:ext cx="12192000" cy="105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0A90670-3B27-9464-371A-5B185D2BA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35" y="921433"/>
            <a:ext cx="11726277" cy="55152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0A63DE93-2B69-F152-2588-956A724DC1C2}"/>
              </a:ext>
            </a:extLst>
          </p:cNvPr>
          <p:cNvSpPr txBox="1"/>
          <p:nvPr/>
        </p:nvSpPr>
        <p:spPr>
          <a:xfrm>
            <a:off x="1845934" y="4388681"/>
            <a:ext cx="227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>
              <a:lnSpc>
                <a:spcPct val="100000"/>
              </a:lnSpc>
              <a:spcBef>
                <a:spcPts val="125"/>
              </a:spcBef>
            </a:pPr>
            <a:r>
              <a:rPr lang="en-ID" sz="2000" b="1" spc="10" dirty="0">
                <a:solidFill>
                  <a:schemeClr val="tx2"/>
                </a:solidFill>
                <a:latin typeface="Arial MT"/>
                <a:cs typeface="Arial MT"/>
              </a:rPr>
              <a:t>LP USU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DB7FDB-BE38-2185-6C6C-A92C19E0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8" y="4090058"/>
            <a:ext cx="1204204" cy="120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F568A9DC-06A7-EEE2-3E42-C6AB6BEFE1E4}"/>
              </a:ext>
            </a:extLst>
          </p:cNvPr>
          <p:cNvSpPr/>
          <p:nvPr/>
        </p:nvSpPr>
        <p:spPr>
          <a:xfrm>
            <a:off x="4806176" y="2776434"/>
            <a:ext cx="1806497" cy="3679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650782E-C278-E704-1BCD-01B56D24DF9C}"/>
              </a:ext>
            </a:extLst>
          </p:cNvPr>
          <p:cNvSpPr txBox="1"/>
          <p:nvPr/>
        </p:nvSpPr>
        <p:spPr>
          <a:xfrm>
            <a:off x="4850780" y="2776434"/>
            <a:ext cx="163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LIPIHKI USU</a:t>
            </a:r>
          </a:p>
          <a:p>
            <a:pPr algn="ctr"/>
            <a:endParaRPr lang="en-US" dirty="0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787B2451-E0DA-2053-AEAB-EFBD210DDE0E}"/>
              </a:ext>
            </a:extLst>
          </p:cNvPr>
          <p:cNvSpPr txBox="1"/>
          <p:nvPr/>
        </p:nvSpPr>
        <p:spPr>
          <a:xfrm>
            <a:off x="3558772" y="4575130"/>
            <a:ext cx="286683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1665" indent="-17145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ID" sz="1000" b="1" spc="50" dirty="0" err="1">
                <a:latin typeface="Lucida Sans Unicode"/>
                <a:cs typeface="Lucida Sans Unicode"/>
              </a:rPr>
              <a:t>Pengembangan</a:t>
            </a:r>
            <a:r>
              <a:rPr lang="en-ID" sz="1000" b="1" spc="50" dirty="0">
                <a:latin typeface="Lucida Sans Unicode"/>
                <a:cs typeface="Lucida Sans Unicode"/>
              </a:rPr>
              <a:t> </a:t>
            </a:r>
            <a:r>
              <a:rPr lang="en-ID" sz="1000" b="1" spc="50" dirty="0" err="1">
                <a:latin typeface="Lucida Sans Unicode"/>
                <a:cs typeface="Lucida Sans Unicode"/>
              </a:rPr>
              <a:t>Riset</a:t>
            </a:r>
            <a:r>
              <a:rPr lang="en-ID" sz="1000" b="1" spc="50" dirty="0">
                <a:latin typeface="Lucida Sans Unicode"/>
                <a:cs typeface="Lucida Sans Unicode"/>
              </a:rPr>
              <a:t> </a:t>
            </a:r>
            <a:r>
              <a:rPr lang="en-ID" sz="1000" b="1" spc="50" dirty="0" err="1">
                <a:latin typeface="Lucida Sans Unicode"/>
                <a:cs typeface="Lucida Sans Unicode"/>
              </a:rPr>
              <a:t>Inovasi</a:t>
            </a:r>
            <a:endParaRPr lang="en-ID" sz="1000" b="1" spc="50" dirty="0">
              <a:latin typeface="Lucida Sans Unicode"/>
              <a:cs typeface="Lucida Sans Unicode"/>
            </a:endParaRPr>
          </a:p>
          <a:p>
            <a:pPr marL="621665" indent="-17145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ID" sz="1000" b="1" spc="50" dirty="0">
                <a:latin typeface="Lucida Sans Unicode"/>
                <a:cs typeface="Lucida Sans Unicode"/>
              </a:rPr>
              <a:t>Ahli </a:t>
            </a:r>
            <a:r>
              <a:rPr lang="en-ID" sz="1000" b="1" spc="50" dirty="0" err="1">
                <a:latin typeface="Lucida Sans Unicode"/>
                <a:cs typeface="Lucida Sans Unicode"/>
              </a:rPr>
              <a:t>Teknologi</a:t>
            </a:r>
            <a:endParaRPr lang="en-ID" sz="1000" b="1" spc="50" dirty="0">
              <a:latin typeface="Lucida Sans Unicode"/>
              <a:cs typeface="Lucida Sans Unicode"/>
            </a:endParaRPr>
          </a:p>
          <a:p>
            <a:pPr marL="621665" indent="-17145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ID" sz="1000" b="1" spc="50" dirty="0" err="1">
                <a:latin typeface="Lucida Sans Unicode"/>
                <a:cs typeface="Lucida Sans Unicode"/>
              </a:rPr>
              <a:t>Intermediasi</a:t>
            </a:r>
            <a:r>
              <a:rPr lang="en-ID" sz="1000" b="1" spc="50" dirty="0">
                <a:latin typeface="Lucida Sans Unicode"/>
                <a:cs typeface="Lucida Sans Unicode"/>
              </a:rPr>
              <a:t> </a:t>
            </a:r>
            <a:r>
              <a:rPr lang="en-ID" sz="1000" b="1" spc="50" dirty="0" err="1">
                <a:latin typeface="Lucida Sans Unicode"/>
                <a:cs typeface="Lucida Sans Unicode"/>
              </a:rPr>
              <a:t>Teknologi</a:t>
            </a:r>
            <a:endParaRPr lang="en-ID" sz="1000" b="1" spc="50" dirty="0">
              <a:latin typeface="Lucida Sans Unicode"/>
              <a:cs typeface="Lucida Sans Unicode"/>
            </a:endParaRPr>
          </a:p>
          <a:p>
            <a:pPr marL="621665" indent="-17145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ID" sz="1000" b="1" spc="50" dirty="0" err="1">
                <a:latin typeface="Lucida Sans Unicode"/>
                <a:cs typeface="Lucida Sans Unicode"/>
              </a:rPr>
              <a:t>Komersialiasi</a:t>
            </a:r>
            <a:r>
              <a:rPr lang="en-ID" sz="1000" b="1" spc="50" dirty="0">
                <a:latin typeface="Lucida Sans Unicode"/>
                <a:cs typeface="Lucida Sans Unicode"/>
              </a:rPr>
              <a:t> </a:t>
            </a:r>
            <a:r>
              <a:rPr lang="en-ID" sz="1000" b="1" spc="50" dirty="0" err="1">
                <a:latin typeface="Lucida Sans Unicode"/>
                <a:cs typeface="Lucida Sans Unicode"/>
              </a:rPr>
              <a:t>Produk</a:t>
            </a:r>
            <a:r>
              <a:rPr lang="en-ID" sz="1000" b="1" spc="50" dirty="0">
                <a:latin typeface="Lucida Sans Unicode"/>
                <a:cs typeface="Lucida Sans Unicode"/>
              </a:rPr>
              <a:t> </a:t>
            </a:r>
            <a:r>
              <a:rPr lang="en-ID" sz="1000" b="1" spc="50" dirty="0" err="1">
                <a:latin typeface="Lucida Sans Unicode"/>
                <a:cs typeface="Lucida Sans Unicode"/>
              </a:rPr>
              <a:t>Inovasi</a:t>
            </a:r>
            <a:endParaRPr lang="en-ID" sz="1000" b="1" dirty="0">
              <a:latin typeface="Lucida Sans Unicode"/>
              <a:cs typeface="Lucida Sans Unicode"/>
            </a:endParaRPr>
          </a:p>
          <a:p>
            <a:endParaRPr lang="en-US" sz="1000" b="1" dirty="0"/>
          </a:p>
        </p:txBody>
      </p:sp>
      <p:pic>
        <p:nvPicPr>
          <p:cNvPr id="1025" name="Picture 1024" descr="WhatsApp Image 2023-05-26 at 08.58.37">
            <a:extLst>
              <a:ext uri="{FF2B5EF4-FFF2-40B4-BE49-F238E27FC236}">
                <a16:creationId xmlns:a16="http://schemas.microsoft.com/office/drawing/2014/main" id="{060B9A7B-7AD8-A4AF-BC6A-011564134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332" y="3832136"/>
            <a:ext cx="1720085" cy="483962"/>
          </a:xfrm>
          <a:prstGeom prst="rect">
            <a:avLst/>
          </a:prstGeom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E8CCD0D0-A37E-9F45-3B63-B264C2842BA5}"/>
              </a:ext>
            </a:extLst>
          </p:cNvPr>
          <p:cNvSpPr txBox="1"/>
          <p:nvPr/>
        </p:nvSpPr>
        <p:spPr>
          <a:xfrm>
            <a:off x="5863760" y="4614760"/>
            <a:ext cx="265932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1665" indent="-17145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ID" sz="1000" b="1" spc="50" dirty="0" err="1">
                <a:latin typeface="Lucida Sans Unicode"/>
                <a:cs typeface="Lucida Sans Unicode"/>
              </a:rPr>
              <a:t>Manajemen</a:t>
            </a:r>
            <a:r>
              <a:rPr lang="en-ID" sz="1000" b="1" spc="50" dirty="0">
                <a:latin typeface="Lucida Sans Unicode"/>
                <a:cs typeface="Lucida Sans Unicode"/>
              </a:rPr>
              <a:t> </a:t>
            </a:r>
            <a:r>
              <a:rPr lang="en-ID" sz="1000" b="1" spc="50" dirty="0" err="1">
                <a:latin typeface="Lucida Sans Unicode"/>
                <a:cs typeface="Lucida Sans Unicode"/>
              </a:rPr>
              <a:t>invensi</a:t>
            </a:r>
            <a:r>
              <a:rPr lang="en-ID" sz="1000" b="1" spc="50" dirty="0">
                <a:latin typeface="Lucida Sans Unicode"/>
                <a:cs typeface="Lucida Sans Unicode"/>
              </a:rPr>
              <a:t> dan </a:t>
            </a:r>
            <a:r>
              <a:rPr lang="en-ID" sz="1000" b="1" spc="50" dirty="0" err="1">
                <a:latin typeface="Lucida Sans Unicode"/>
                <a:cs typeface="Lucida Sans Unicode"/>
              </a:rPr>
              <a:t>Inovasi</a:t>
            </a:r>
            <a:r>
              <a:rPr lang="en-ID" sz="1000" b="1" spc="50" dirty="0">
                <a:latin typeface="Lucida Sans Unicode"/>
                <a:cs typeface="Lucida Sans Unicode"/>
              </a:rPr>
              <a:t> Start Up</a:t>
            </a:r>
          </a:p>
          <a:p>
            <a:pPr marL="621665" indent="-17145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ID" sz="1000" b="1" spc="50" dirty="0" err="1">
                <a:latin typeface="Lucida Sans Unicode"/>
                <a:cs typeface="Lucida Sans Unicode"/>
              </a:rPr>
              <a:t>Inkubasi</a:t>
            </a:r>
            <a:r>
              <a:rPr lang="en-ID" sz="1000" b="1" spc="50" dirty="0">
                <a:latin typeface="Lucida Sans Unicode"/>
                <a:cs typeface="Lucida Sans Unicode"/>
              </a:rPr>
              <a:t> dan </a:t>
            </a:r>
            <a:r>
              <a:rPr lang="en-ID" sz="1000" b="1" spc="50" dirty="0" err="1">
                <a:latin typeface="Lucida Sans Unicode"/>
                <a:cs typeface="Lucida Sans Unicode"/>
              </a:rPr>
              <a:t>Akselerasi</a:t>
            </a:r>
            <a:endParaRPr lang="en-US" sz="1000" b="1" spc="50" dirty="0">
              <a:latin typeface="Lucida Sans Unicode"/>
              <a:cs typeface="Lucida Sans Unicode"/>
            </a:endParaRPr>
          </a:p>
          <a:p>
            <a:pPr marL="621665" indent="-17145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US" sz="1000" b="1" spc="50" dirty="0" err="1">
                <a:latin typeface="Lucida Sans Unicode"/>
                <a:cs typeface="Lucida Sans Unicode"/>
              </a:rPr>
              <a:t>Valuasi</a:t>
            </a:r>
            <a:r>
              <a:rPr lang="en-US" sz="1000" b="1" spc="50" dirty="0">
                <a:latin typeface="Lucida Sans Unicode"/>
                <a:cs typeface="Lucida Sans Unicode"/>
              </a:rPr>
              <a:t> </a:t>
            </a:r>
            <a:r>
              <a:rPr lang="en-US" sz="1000" b="1" spc="50" dirty="0" err="1">
                <a:latin typeface="Lucida Sans Unicode"/>
                <a:cs typeface="Lucida Sans Unicode"/>
              </a:rPr>
              <a:t>Produk</a:t>
            </a:r>
            <a:r>
              <a:rPr lang="en-US" sz="1000" b="1" spc="50" dirty="0">
                <a:latin typeface="Lucida Sans Unicode"/>
                <a:cs typeface="Lucida Sans Unicode"/>
              </a:rPr>
              <a:t> </a:t>
            </a:r>
            <a:r>
              <a:rPr lang="en-US" sz="1000" b="1" spc="50" dirty="0" err="1">
                <a:latin typeface="Lucida Sans Unicode"/>
                <a:cs typeface="Lucida Sans Unicode"/>
              </a:rPr>
              <a:t>Inovasi</a:t>
            </a:r>
            <a:endParaRPr lang="en-ID" sz="1000" b="1" dirty="0">
              <a:latin typeface="Lucida Sans Unicode"/>
              <a:cs typeface="Lucida Sans Unicode"/>
            </a:endParaRP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217907A0-6EEF-A2CC-1DFA-32B0E7B9AB84}"/>
              </a:ext>
            </a:extLst>
          </p:cNvPr>
          <p:cNvSpPr txBox="1"/>
          <p:nvPr/>
        </p:nvSpPr>
        <p:spPr>
          <a:xfrm>
            <a:off x="1280111" y="5808090"/>
            <a:ext cx="2366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 spc="50" dirty="0" err="1">
                <a:latin typeface="Lucida Sans Unicode"/>
                <a:cs typeface="Lucida Sans Unicode"/>
              </a:rPr>
              <a:t>Penelitian</a:t>
            </a:r>
            <a:r>
              <a:rPr lang="en-ID" sz="1100" spc="50" dirty="0">
                <a:latin typeface="Lucida Sans Unicode"/>
                <a:cs typeface="Lucida Sans Unicode"/>
              </a:rPr>
              <a:t> Dasar, </a:t>
            </a:r>
            <a:r>
              <a:rPr lang="en-ID" sz="1100" spc="50" dirty="0" err="1">
                <a:latin typeface="Lucida Sans Unicode"/>
                <a:cs typeface="Lucida Sans Unicode"/>
              </a:rPr>
              <a:t>Terapan</a:t>
            </a:r>
            <a:r>
              <a:rPr lang="en-ID" sz="1100" spc="50" dirty="0">
                <a:latin typeface="Lucida Sans Unicode"/>
                <a:cs typeface="Lucida Sans Unicode"/>
              </a:rPr>
              <a:t>, dan </a:t>
            </a:r>
            <a:r>
              <a:rPr lang="en-ID" sz="1100" spc="50" dirty="0" err="1">
                <a:latin typeface="Lucida Sans Unicode"/>
                <a:cs typeface="Lucida Sans Unicode"/>
              </a:rPr>
              <a:t>Pengembangan</a:t>
            </a:r>
            <a:endParaRPr lang="en-ID" sz="1100" dirty="0">
              <a:latin typeface="Lucida Sans Unicode"/>
              <a:cs typeface="Lucida Sans Unicode"/>
            </a:endParaRPr>
          </a:p>
          <a:p>
            <a:endParaRPr lang="en-US" sz="1100" dirty="0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205BFCAC-198F-1435-D50C-ED334517AC07}"/>
              </a:ext>
            </a:extLst>
          </p:cNvPr>
          <p:cNvSpPr txBox="1"/>
          <p:nvPr/>
        </p:nvSpPr>
        <p:spPr>
          <a:xfrm>
            <a:off x="8545551" y="5819241"/>
            <a:ext cx="2366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 spc="50" dirty="0" err="1">
                <a:latin typeface="Lucida Sans Unicode"/>
                <a:cs typeface="Lucida Sans Unicode"/>
              </a:rPr>
              <a:t>Komersialisasi</a:t>
            </a:r>
            <a:r>
              <a:rPr lang="en-ID" sz="1100" spc="50" dirty="0">
                <a:latin typeface="Lucida Sans Unicode"/>
                <a:cs typeface="Lucida Sans Unicode"/>
              </a:rPr>
              <a:t> </a:t>
            </a:r>
            <a:r>
              <a:rPr lang="en-ID" sz="1100" spc="50" dirty="0" err="1">
                <a:latin typeface="Lucida Sans Unicode"/>
                <a:cs typeface="Lucida Sans Unicode"/>
              </a:rPr>
              <a:t>produk</a:t>
            </a:r>
            <a:r>
              <a:rPr lang="en-ID" sz="1100" spc="50" dirty="0">
                <a:latin typeface="Lucida Sans Unicode"/>
                <a:cs typeface="Lucida Sans Unicode"/>
              </a:rPr>
              <a:t> </a:t>
            </a:r>
            <a:r>
              <a:rPr lang="en-ID" sz="1100" spc="50" dirty="0" err="1">
                <a:latin typeface="Lucida Sans Unicode"/>
                <a:cs typeface="Lucida Sans Unicode"/>
              </a:rPr>
              <a:t>inovasi</a:t>
            </a:r>
            <a:endParaRPr lang="en-ID" sz="1100" dirty="0">
              <a:latin typeface="Lucida Sans Unicode"/>
              <a:cs typeface="Lucida Sans Unicode"/>
            </a:endParaRPr>
          </a:p>
          <a:p>
            <a:endParaRPr lang="en-US" sz="1100" dirty="0"/>
          </a:p>
        </p:txBody>
      </p:sp>
      <p:pic>
        <p:nvPicPr>
          <p:cNvPr id="1030" name="Picture 4">
            <a:extLst>
              <a:ext uri="{FF2B5EF4-FFF2-40B4-BE49-F238E27FC236}">
                <a16:creationId xmlns:a16="http://schemas.microsoft.com/office/drawing/2014/main" id="{CA70E8ED-F829-EFCF-3C2A-095F8408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783" y="3731604"/>
            <a:ext cx="2294106" cy="7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A60531A1-3F6E-D986-601A-5AA223786A15}"/>
              </a:ext>
            </a:extLst>
          </p:cNvPr>
          <p:cNvSpPr txBox="1"/>
          <p:nvPr/>
        </p:nvSpPr>
        <p:spPr>
          <a:xfrm>
            <a:off x="8402078" y="4647870"/>
            <a:ext cx="2278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>
              <a:lnSpc>
                <a:spcPct val="100000"/>
              </a:lnSpc>
              <a:spcBef>
                <a:spcPts val="125"/>
              </a:spcBef>
            </a:pPr>
            <a:r>
              <a:rPr lang="en-US" sz="1000" spc="50" dirty="0">
                <a:latin typeface="Lucida Sans Unicode"/>
                <a:cs typeface="Lucida Sans Unicode"/>
              </a:rPr>
              <a:t>Perusahaan </a:t>
            </a:r>
            <a:r>
              <a:rPr lang="en-US" sz="1000" spc="50" dirty="0" err="1">
                <a:latin typeface="Lucida Sans Unicode"/>
                <a:cs typeface="Lucida Sans Unicode"/>
              </a:rPr>
              <a:t>Entitas</a:t>
            </a:r>
            <a:r>
              <a:rPr lang="en-US" sz="1000" spc="50" dirty="0">
                <a:latin typeface="Lucida Sans Unicode"/>
                <a:cs typeface="Lucida Sans Unicode"/>
              </a:rPr>
              <a:t> USU.</a:t>
            </a:r>
            <a:endParaRPr lang="en-ID" sz="1000" dirty="0">
              <a:latin typeface="Lucida Sans Unicode"/>
              <a:cs typeface="Lucida Sans Unicode"/>
            </a:endParaRPr>
          </a:p>
        </p:txBody>
      </p:sp>
      <p:pic>
        <p:nvPicPr>
          <p:cNvPr id="1035" name="Picture 1034" descr="WhatsApp Image 2023-05-26 at 08.58.37">
            <a:extLst>
              <a:ext uri="{FF2B5EF4-FFF2-40B4-BE49-F238E27FC236}">
                <a16:creationId xmlns:a16="http://schemas.microsoft.com/office/drawing/2014/main" id="{1EB253DF-A0B0-A420-136D-91940FB61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829" y="6294163"/>
            <a:ext cx="1720085" cy="483962"/>
          </a:xfrm>
          <a:prstGeom prst="rect">
            <a:avLst/>
          </a:prstGeom>
        </p:spPr>
      </p:pic>
      <p:sp>
        <p:nvSpPr>
          <p:cNvPr id="1037" name="Chevron 1036">
            <a:extLst>
              <a:ext uri="{FF2B5EF4-FFF2-40B4-BE49-F238E27FC236}">
                <a16:creationId xmlns:a16="http://schemas.microsoft.com/office/drawing/2014/main" id="{2355933F-9982-BCA2-00A5-29727F514000}"/>
              </a:ext>
            </a:extLst>
          </p:cNvPr>
          <p:cNvSpPr/>
          <p:nvPr/>
        </p:nvSpPr>
        <p:spPr>
          <a:xfrm>
            <a:off x="4538546" y="5887844"/>
            <a:ext cx="228180" cy="22818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8" name="Chevron 1037">
            <a:extLst>
              <a:ext uri="{FF2B5EF4-FFF2-40B4-BE49-F238E27FC236}">
                <a16:creationId xmlns:a16="http://schemas.microsoft.com/office/drawing/2014/main" id="{793F56FA-929D-C740-EC9C-D9C997D0D143}"/>
              </a:ext>
            </a:extLst>
          </p:cNvPr>
          <p:cNvSpPr/>
          <p:nvPr/>
        </p:nvSpPr>
        <p:spPr>
          <a:xfrm>
            <a:off x="6612673" y="5887844"/>
            <a:ext cx="228180" cy="22818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9" name="Rounded Rectangle 1038">
            <a:extLst>
              <a:ext uri="{FF2B5EF4-FFF2-40B4-BE49-F238E27FC236}">
                <a16:creationId xmlns:a16="http://schemas.microsoft.com/office/drawing/2014/main" id="{9B631C5A-6494-5922-B3BC-4325A7F2628A}"/>
              </a:ext>
            </a:extLst>
          </p:cNvPr>
          <p:cNvSpPr/>
          <p:nvPr/>
        </p:nvSpPr>
        <p:spPr>
          <a:xfrm>
            <a:off x="1170878" y="6311829"/>
            <a:ext cx="2241395" cy="62667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02F8DC51-967D-E13A-9480-B138B9DD6598}"/>
              </a:ext>
            </a:extLst>
          </p:cNvPr>
          <p:cNvSpPr txBox="1"/>
          <p:nvPr/>
        </p:nvSpPr>
        <p:spPr>
          <a:xfrm>
            <a:off x="1280111" y="6350542"/>
            <a:ext cx="2039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 spc="50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Laboratorium</a:t>
            </a:r>
            <a:endParaRPr lang="en-ID" sz="1100" spc="50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r>
              <a:rPr lang="en-ID" sz="1100" spc="50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Fakultas</a:t>
            </a:r>
            <a:r>
              <a:rPr lang="en-ID" sz="1100" spc="50" dirty="0">
                <a:solidFill>
                  <a:schemeClr val="bg1"/>
                </a:solidFill>
                <a:latin typeface="Lucida Sans Unicode"/>
                <a:cs typeface="Lucida Sans Unicode"/>
              </a:rPr>
              <a:t>/</a:t>
            </a:r>
            <a:r>
              <a:rPr lang="en-ID" sz="1100" spc="50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Sekolah</a:t>
            </a:r>
            <a:r>
              <a:rPr lang="en-ID" sz="1100" spc="5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lang="en-ID" sz="1100" spc="50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Vokasi</a:t>
            </a:r>
            <a:endParaRPr lang="en-ID" sz="1100" spc="50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r>
              <a:rPr lang="en-ID" sz="1100" spc="50" dirty="0">
                <a:solidFill>
                  <a:schemeClr val="bg1"/>
                </a:solidFill>
                <a:latin typeface="Lucida Sans Unicode"/>
                <a:cs typeface="Lucida Sans Unicode"/>
              </a:rPr>
              <a:t>PUI</a:t>
            </a:r>
            <a:endParaRPr lang="en-ID" sz="1100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41" name="Hexagon 1040">
            <a:extLst>
              <a:ext uri="{FF2B5EF4-FFF2-40B4-BE49-F238E27FC236}">
                <a16:creationId xmlns:a16="http://schemas.microsoft.com/office/drawing/2014/main" id="{CD7B20E2-FCE9-4754-C42B-7D70EE1ECC04}"/>
              </a:ext>
            </a:extLst>
          </p:cNvPr>
          <p:cNvSpPr/>
          <p:nvPr/>
        </p:nvSpPr>
        <p:spPr>
          <a:xfrm>
            <a:off x="6488251" y="6309958"/>
            <a:ext cx="1562929" cy="626677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8D8DACD5-BF10-7FE5-A205-F9DEE597D8B9}"/>
              </a:ext>
            </a:extLst>
          </p:cNvPr>
          <p:cNvSpPr txBox="1"/>
          <p:nvPr/>
        </p:nvSpPr>
        <p:spPr>
          <a:xfrm>
            <a:off x="6783957" y="6314495"/>
            <a:ext cx="11211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Ekosistem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Inovasi</a:t>
            </a:r>
            <a:r>
              <a:rPr lang="en-US" sz="1100" dirty="0">
                <a:solidFill>
                  <a:schemeClr val="bg1"/>
                </a:solidFill>
              </a:rPr>
              <a:t> dan </a:t>
            </a:r>
            <a:r>
              <a:rPr lang="en-US" sz="1100" dirty="0" err="1">
                <a:solidFill>
                  <a:schemeClr val="bg1"/>
                </a:solidFill>
              </a:rPr>
              <a:t>Komersialisasi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43" name="Picture 6" descr="Grab (perusahaan) - Wikipedia bahasa Indonesia, ensiklopedia bebas">
            <a:extLst>
              <a:ext uri="{FF2B5EF4-FFF2-40B4-BE49-F238E27FC236}">
                <a16:creationId xmlns:a16="http://schemas.microsoft.com/office/drawing/2014/main" id="{90722F53-0EB3-1FF2-19D3-E51B65D71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002" y="6243700"/>
            <a:ext cx="820332" cy="2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8">
            <a:extLst>
              <a:ext uri="{FF2B5EF4-FFF2-40B4-BE49-F238E27FC236}">
                <a16:creationId xmlns:a16="http://schemas.microsoft.com/office/drawing/2014/main" id="{A08994D9-7C0A-D117-3FD5-8FEFC0B7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525" y="6281792"/>
            <a:ext cx="1220214" cy="2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10">
            <a:extLst>
              <a:ext uri="{FF2B5EF4-FFF2-40B4-BE49-F238E27FC236}">
                <a16:creationId xmlns:a16="http://schemas.microsoft.com/office/drawing/2014/main" id="{D158B0AE-AA7C-7FAD-B2D5-5B3F0EE5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86" y="6592824"/>
            <a:ext cx="1074234" cy="3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12" descr="Blibli - Wikipedia bahasa Indonesia, ensiklopedia bebas">
            <a:extLst>
              <a:ext uri="{FF2B5EF4-FFF2-40B4-BE49-F238E27FC236}">
                <a16:creationId xmlns:a16="http://schemas.microsoft.com/office/drawing/2014/main" id="{9B0E36CD-1DC6-EE83-6228-3B7D1DEC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969" y="6652351"/>
            <a:ext cx="764198" cy="2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14">
            <a:extLst>
              <a:ext uri="{FF2B5EF4-FFF2-40B4-BE49-F238E27FC236}">
                <a16:creationId xmlns:a16="http://schemas.microsoft.com/office/drawing/2014/main" id="{C7E54DAA-6E89-A225-1B7E-7335D38E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541" y="6560657"/>
            <a:ext cx="1203131" cy="3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1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AB6EA4-E826-8E19-D15C-6DA1540FC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315" y="999858"/>
            <a:ext cx="6663442" cy="4997582"/>
          </a:xfrm>
        </p:spPr>
      </p:pic>
    </p:spTree>
    <p:extLst>
      <p:ext uri="{BB962C8B-B14F-4D97-AF65-F5344CB8AC3E}">
        <p14:creationId xmlns:p14="http://schemas.microsoft.com/office/powerpoint/2010/main" val="349958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9454F-00E5-61E2-40D9-8F9D321C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22F2D-7615-C615-3649-648A96A7C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669BB96-3FE1-C949-DF7F-3C450348D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315" y="999858"/>
            <a:ext cx="6663442" cy="49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9183-6CFB-0B22-05FC-F04281D0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2DBF9-92A5-0A0D-DE25-BDEC20C21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AA1AE3D-ACD2-85BC-A7B4-2DEE1C0D8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315" y="999858"/>
            <a:ext cx="6663442" cy="49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5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CF8B-F744-0DAE-63A3-463B4B63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F990F-239F-B6CB-363A-147812EDF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66E63E8-1E72-7F98-2A2B-1D3C17842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315" y="999858"/>
            <a:ext cx="6663442" cy="49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09" y="2275799"/>
            <a:ext cx="6040581" cy="1010228"/>
          </a:xfrm>
        </p:spPr>
        <p:txBody>
          <a:bodyPr>
            <a:normAutofit fontScale="90000"/>
          </a:bodyPr>
          <a:lstStyle/>
          <a:p>
            <a:r>
              <a:rPr lang="en-ID" sz="5300" dirty="0">
                <a:latin typeface="Arial Rounded MT Bold" panose="020F0704030504030204" pitchFamily="34" charset="0"/>
              </a:rPr>
              <a:t>Follow In Instagram </a:t>
            </a:r>
            <a:br>
              <a:rPr lang="en-ID" dirty="0">
                <a:latin typeface="Arial Rounded MT Bold" panose="020F0704030504030204" pitchFamily="34" charset="0"/>
              </a:rPr>
            </a:br>
            <a:endParaRPr lang="en-ID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92" y="3350876"/>
            <a:ext cx="935181" cy="935181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4202973" y="3350876"/>
            <a:ext cx="5013239" cy="101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latin typeface="Arial Rounded MT Bold" panose="020F0704030504030204" pitchFamily="34" charset="0"/>
              </a:rPr>
              <a:t>usu_enterprise</a:t>
            </a:r>
            <a:endParaRPr lang="en-ID" dirty="0">
              <a:latin typeface="Arial Rounded MT Bold" panose="020F07040305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3367">
            <a:off x="296921" y="4245130"/>
            <a:ext cx="2346895" cy="140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600" y="2297112"/>
            <a:ext cx="7670800" cy="1131888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Arial Rounded MT Bold" panose="020F0704030504030204" pitchFamily="34" charset="0"/>
              </a:rPr>
              <a:t>TERIMA KASIH</a:t>
            </a:r>
            <a:endParaRPr lang="en-ID" sz="8000" dirty="0">
              <a:latin typeface="Arial Rounded MT Bold" panose="020F070403050403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466850" y="3670300"/>
            <a:ext cx="9258300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BADAN PENGEMBANGAN RISET INOVASI</a:t>
            </a:r>
            <a:endParaRPr kumimoji="0" lang="en-ID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3" name="Picture 2" descr="WhatsApp Image 2023-05-26 at 08.58.37">
            <a:extLst>
              <a:ext uri="{FF2B5EF4-FFF2-40B4-BE49-F238E27FC236}">
                <a16:creationId xmlns:a16="http://schemas.microsoft.com/office/drawing/2014/main" id="{9C23DF91-0E98-F397-5D88-2F21F06D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90" y="198755"/>
            <a:ext cx="2353945" cy="662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6" y="1055919"/>
            <a:ext cx="10515600" cy="69083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/>
              <a:t>Kondisi</a:t>
            </a:r>
            <a:r>
              <a:rPr lang="en-US" sz="4000" b="1" dirty="0"/>
              <a:t> Existing </a:t>
            </a:r>
            <a:r>
              <a:rPr lang="en-US" sz="4000" b="1" dirty="0" err="1"/>
              <a:t>BPRI</a:t>
            </a:r>
            <a:r>
              <a:rPr lang="en-US" sz="4000" b="1" dirty="0"/>
              <a:t> </a:t>
            </a:r>
            <a:r>
              <a:rPr lang="en-US" sz="4000" b="1" dirty="0" err="1"/>
              <a:t>USU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15160-6172-AE08-C384-5C3828364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883" y="1911017"/>
            <a:ext cx="3238180" cy="4582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678482-36C0-1E6C-C5F5-1E57654EB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8667" y="1911017"/>
            <a:ext cx="4547789" cy="45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3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8B50A0-C859-2161-D812-275A5693A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9571" y="1065558"/>
            <a:ext cx="2941628" cy="2941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341B84-B04C-D27C-94E1-909625350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0054" y="1065557"/>
            <a:ext cx="2938000" cy="293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611294-8AE6-6944-E95D-CC51FE723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30" y="1065557"/>
            <a:ext cx="4726886" cy="47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8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Katalog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https://bit.ly/7DASAWARSAUSUMembangunNegeri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https://bit.ly/KATALOGPRODUKINOVASIBinaanBPRI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5"/>
              </a:rPr>
              <a:t>https://bit.ly/KatalogProdukInovasiBinaanBPRIsudahpaten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193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3-05-26 at 08.58.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90" y="198755"/>
            <a:ext cx="2353945" cy="662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05266-348E-B6ED-F514-B7ECDC9BE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9857"/>
            <a:ext cx="12192000" cy="56593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C6068C-FF4B-D409-517D-35A71992DA7D}"/>
              </a:ext>
            </a:extLst>
          </p:cNvPr>
          <p:cNvSpPr/>
          <p:nvPr/>
        </p:nvSpPr>
        <p:spPr>
          <a:xfrm>
            <a:off x="9983449" y="2023672"/>
            <a:ext cx="987478" cy="209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4980C-23E8-69ED-5BE7-12A49670D5E7}"/>
              </a:ext>
            </a:extLst>
          </p:cNvPr>
          <p:cNvSpPr txBox="1"/>
          <p:nvPr/>
        </p:nvSpPr>
        <p:spPr>
          <a:xfrm>
            <a:off x="9749853" y="1971924"/>
            <a:ext cx="160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LIPIHKI USU</a:t>
            </a:r>
          </a:p>
          <a:p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96C994-5E52-FC58-6178-76AD8BBE411F}"/>
              </a:ext>
            </a:extLst>
          </p:cNvPr>
          <p:cNvSpPr/>
          <p:nvPr/>
        </p:nvSpPr>
        <p:spPr>
          <a:xfrm>
            <a:off x="599607" y="1429079"/>
            <a:ext cx="2143593" cy="1508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FAE1A-A104-0572-8D98-A4D240923BD3}"/>
              </a:ext>
            </a:extLst>
          </p:cNvPr>
          <p:cNvSpPr/>
          <p:nvPr/>
        </p:nvSpPr>
        <p:spPr>
          <a:xfrm>
            <a:off x="334092" y="1834930"/>
            <a:ext cx="2833141" cy="10238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59A6C-E900-681B-363D-432E37A90681}"/>
              </a:ext>
            </a:extLst>
          </p:cNvPr>
          <p:cNvSpPr txBox="1"/>
          <p:nvPr/>
        </p:nvSpPr>
        <p:spPr>
          <a:xfrm>
            <a:off x="278441" y="2023672"/>
            <a:ext cx="294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LEMBAGA PENELITIAN</a:t>
            </a:r>
          </a:p>
          <a:p>
            <a:pPr algn="ctr"/>
            <a:r>
              <a:rPr lang="en-US" b="1" dirty="0"/>
              <a:t>USU</a:t>
            </a:r>
          </a:p>
        </p:txBody>
      </p:sp>
    </p:spTree>
    <p:extLst>
      <p:ext uri="{BB962C8B-B14F-4D97-AF65-F5344CB8AC3E}">
        <p14:creationId xmlns:p14="http://schemas.microsoft.com/office/powerpoint/2010/main" val="31183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3-05-26 at 08.58.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90" y="198755"/>
            <a:ext cx="2353945" cy="662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7463A-5AAB-748C-5913-68494CDB6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9858"/>
            <a:ext cx="12192000" cy="56593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E85374-425E-FCD5-DEF3-3222890DDABE}"/>
              </a:ext>
            </a:extLst>
          </p:cNvPr>
          <p:cNvSpPr/>
          <p:nvPr/>
        </p:nvSpPr>
        <p:spPr>
          <a:xfrm>
            <a:off x="274320" y="4160520"/>
            <a:ext cx="2891790" cy="1154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E46A8-A975-FF07-B981-789307C23192}"/>
              </a:ext>
            </a:extLst>
          </p:cNvPr>
          <p:cNvSpPr txBox="1"/>
          <p:nvPr/>
        </p:nvSpPr>
        <p:spPr>
          <a:xfrm>
            <a:off x="640080" y="4377690"/>
            <a:ext cx="252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Mengukur</a:t>
            </a:r>
            <a:r>
              <a:rPr lang="en-US" sz="1600" dirty="0"/>
              <a:t> </a:t>
            </a:r>
            <a:r>
              <a:rPr lang="en-US" sz="1600" dirty="0" err="1"/>
              <a:t>tingkat</a:t>
            </a:r>
            <a:r>
              <a:rPr lang="en-US" sz="1600" dirty="0"/>
              <a:t> </a:t>
            </a:r>
            <a:r>
              <a:rPr lang="en-US" sz="1600" dirty="0" err="1"/>
              <a:t>kesiapan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(TKT)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inovasi</a:t>
            </a:r>
            <a:r>
              <a:rPr lang="en-US" sz="1600" dirty="0"/>
              <a:t>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E2837-70CA-47E2-FE22-559AE75CE34E}"/>
              </a:ext>
            </a:extLst>
          </p:cNvPr>
          <p:cNvSpPr/>
          <p:nvPr/>
        </p:nvSpPr>
        <p:spPr>
          <a:xfrm>
            <a:off x="4789714" y="1320800"/>
            <a:ext cx="3106057" cy="1915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WhatsApp Image 2023-05-26 at 08.58.37">
            <a:extLst>
              <a:ext uri="{FF2B5EF4-FFF2-40B4-BE49-F238E27FC236}">
                <a16:creationId xmlns:a16="http://schemas.microsoft.com/office/drawing/2014/main" id="{B0311CED-F9F6-CD0A-72FA-82147707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833" y="1932146"/>
            <a:ext cx="2502081" cy="703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EAB147-F6D5-D692-2202-A3079ED77143}"/>
              </a:ext>
            </a:extLst>
          </p:cNvPr>
          <p:cNvSpPr/>
          <p:nvPr/>
        </p:nvSpPr>
        <p:spPr>
          <a:xfrm>
            <a:off x="8851719" y="1301137"/>
            <a:ext cx="3106057" cy="1915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WhatsApp Image 2023-05-26 at 08.58.37">
            <a:extLst>
              <a:ext uri="{FF2B5EF4-FFF2-40B4-BE49-F238E27FC236}">
                <a16:creationId xmlns:a16="http://schemas.microsoft.com/office/drawing/2014/main" id="{E78CE498-4B99-4D5A-1B77-446385F2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838" y="1912483"/>
            <a:ext cx="2502081" cy="7039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BFC75B-42A9-BC51-80CA-7A4769A1E7E9}"/>
              </a:ext>
            </a:extLst>
          </p:cNvPr>
          <p:cNvSpPr/>
          <p:nvPr/>
        </p:nvSpPr>
        <p:spPr>
          <a:xfrm>
            <a:off x="916032" y="2128603"/>
            <a:ext cx="1572335" cy="216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F36FF5-76A6-09AE-8FCA-BB906C2B885A}"/>
              </a:ext>
            </a:extLst>
          </p:cNvPr>
          <p:cNvSpPr txBox="1"/>
          <p:nvPr/>
        </p:nvSpPr>
        <p:spPr>
          <a:xfrm>
            <a:off x="850870" y="2009223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LIPIHKI USU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179308-76F0-1D2E-ED61-DC1A003E9C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84" t="34926" r="15277" b="11238"/>
          <a:stretch/>
        </p:blipFill>
        <p:spPr>
          <a:xfrm>
            <a:off x="4252526" y="4033825"/>
            <a:ext cx="4599193" cy="25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EDBE11B3-AA9C-550E-5793-049184F3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815" y="937176"/>
            <a:ext cx="9648369" cy="57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0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00D26B-3F6B-68B0-773D-FA9CF23C9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815" y="937176"/>
            <a:ext cx="9648369" cy="57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236C0-A959-AF8D-333D-371E6B1BD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816" y="937176"/>
            <a:ext cx="9648367" cy="57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22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Theme1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112</Words>
  <Application>Microsoft Macintosh PowerPoint</Application>
  <PresentationFormat>Widescreen</PresentationFormat>
  <Paragraphs>32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.AppleSystemUIFont Regular</vt:lpstr>
      <vt:lpstr>Arial</vt:lpstr>
      <vt:lpstr>Arial MT</vt:lpstr>
      <vt:lpstr>Calibri</vt:lpstr>
      <vt:lpstr>Lucida Sans Unicode</vt:lpstr>
      <vt:lpstr>Arial Rounded MT Bold</vt:lpstr>
      <vt:lpstr>Theme1</vt:lpstr>
      <vt:lpstr>PowerPoint Presentation</vt:lpstr>
      <vt:lpstr>Kondisi Existing BPRI USU</vt:lpstr>
      <vt:lpstr>PowerPoint Presentation</vt:lpstr>
      <vt:lpstr>Katalog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In Instagram  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buchari buchari</dc:creator>
  <cp:lastModifiedBy>hi.realityinternal@gmail.com</cp:lastModifiedBy>
  <cp:revision>74</cp:revision>
  <dcterms:created xsi:type="dcterms:W3CDTF">2023-06-12T00:58:21Z</dcterms:created>
  <dcterms:modified xsi:type="dcterms:W3CDTF">2023-06-27T07:14:34Z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